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</p:sldIdLst>
  <p:sldSz cx="12188825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eleGrotesk Next" pitchFamily="2" charset="0"/>
      <p:regular r:id="rId16"/>
      <p:bold r:id="rId17"/>
      <p:italic r:id="rId18"/>
      <p:boldItalic r:id="rId19"/>
    </p:embeddedFont>
    <p:embeddedFont>
      <p:font typeface="TeleGrotesk Next Medium" pitchFamily="2" charset="0"/>
      <p:regular r:id="rId20"/>
      <p:italic r:id="rId21"/>
    </p:embeddedFont>
    <p:embeddedFont>
      <p:font typeface="TeleGrotesk Next Ultra" pitchFamily="2" charset="0"/>
      <p:bold r:id="rId22"/>
    </p:embeddedFont>
    <p:embeddedFont>
      <p:font typeface="Tele-GroteskNor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44539E-6487-254C-9345-D200BAAAD4B1}">
          <p14:sldIdLst>
            <p14:sldId id="350"/>
            <p14:sldId id="351"/>
          </p14:sldIdLst>
        </p14:section>
        <p14:section name="BYOC PARTNER SECTION" id="{E2DFDF0C-9FA7-CD4B-A181-BE6A3BD39B55}">
          <p14:sldIdLst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@WORK BUSINESS JUSTIFICATION" id="{6624258A-96DF-0844-9EA0-1577518D5CB5}">
          <p14:sldIdLst>
            <p14:sldId id="3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  <a:srgbClr val="000001"/>
    <a:srgbClr val="ED008C"/>
    <a:srgbClr val="9C979D"/>
    <a:srgbClr val="D70086"/>
    <a:srgbClr val="9A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5646" autoAdjust="0"/>
  </p:normalViewPr>
  <p:slideViewPr>
    <p:cSldViewPr snapToGrid="0" showGuides="1">
      <p:cViewPr varScale="1">
        <p:scale>
          <a:sx n="155" d="100"/>
          <a:sy n="155" d="100"/>
        </p:scale>
        <p:origin x="468" y="138"/>
      </p:cViewPr>
      <p:guideLst/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6DA2-A36B-48B7-B162-8C9F183C0CF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EBA20-04DA-4D4D-B9C8-8CF2DA63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*Title Slide1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01BC1E4-D4A8-3340-BABD-887148A17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614" y="2366135"/>
            <a:ext cx="6967096" cy="932236"/>
          </a:xfrm>
        </p:spPr>
        <p:txBody>
          <a:bodyPr/>
          <a:lstStyle>
            <a:lvl1pPr algn="l">
              <a:defRPr sz="5400" b="1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14" y="3597148"/>
            <a:ext cx="6977823" cy="476003"/>
          </a:xfrm>
        </p:spPr>
        <p:txBody>
          <a:bodyPr/>
          <a:lstStyle>
            <a:lvl1pPr marL="0" indent="0" algn="l">
              <a:buNone/>
              <a:defRPr sz="4000" b="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Section Bre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FC0F98-D8C0-4A2C-B217-0C5C431F4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458" y="2909326"/>
            <a:ext cx="5570855" cy="9144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411139-B9DA-4BF8-9E8B-F814C74EB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458" y="3891891"/>
            <a:ext cx="5570855" cy="544748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51B0BF-4C9C-FF4F-AD02-2B4A3968D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 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788551"/>
            <a:ext cx="10929257" cy="814820"/>
          </a:xfrm>
        </p:spPr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940483"/>
            <a:ext cx="10929257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469BE-EC94-4030-ABD5-50CE169E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 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5A68A36-C143-2443-9FE0-68226EC0F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788551"/>
            <a:ext cx="10929257" cy="814820"/>
          </a:xfrm>
        </p:spPr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940483"/>
            <a:ext cx="10929257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469BE-EC94-4030-ABD5-50CE169E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 Title 2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788551"/>
            <a:ext cx="10929257" cy="814820"/>
          </a:xfrm>
        </p:spPr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940483"/>
            <a:ext cx="5236294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469BE-EC94-4030-ABD5-50CE169E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EAB05C-EA6D-4FDC-BF5F-740D70AC06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9212" y="1940483"/>
            <a:ext cx="5236294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27B3F01-49EA-184A-B91F-22AAE2E39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52402-EB50-412D-8E43-31386E0F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52402-EB50-412D-8E43-31386E0F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417" y="788552"/>
            <a:ext cx="10921526" cy="8148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417" y="1940484"/>
            <a:ext cx="10921526" cy="4441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3C1156-A8E8-4630-B298-B4DF5FBAC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03F68-52B8-40C2-90E2-A02921B28E8F}"/>
              </a:ext>
            </a:extLst>
          </p:cNvPr>
          <p:cNvSpPr/>
          <p:nvPr userDrawn="1"/>
        </p:nvSpPr>
        <p:spPr>
          <a:xfrm>
            <a:off x="0" y="4383"/>
            <a:ext cx="12188825" cy="715617"/>
          </a:xfrm>
          <a:prstGeom prst="rect">
            <a:avLst/>
          </a:prstGeom>
          <a:ln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0C63BE-76E8-CD4C-8A35-AC04B68C59E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178728"/>
            <a:ext cx="1675528" cy="3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80" r:id="rId4"/>
    <p:sldLayoutId id="2147483675" r:id="rId5"/>
    <p:sldLayoutId id="2147483654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TeleGrotesk Next Ultra" pitchFamily="2" charset="0"/>
          <a:ea typeface="TeleGrotesk Next Ultra" pitchFamily="2" charset="0"/>
          <a:cs typeface="TeleGrotesk Next Ultra" pitchFamily="2" charset="0"/>
        </a:defRPr>
      </a:lvl1pPr>
    </p:titleStyle>
    <p:bodyStyle>
      <a:lvl1pPr marL="223838" indent="-223838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1pPr>
      <a:lvl2pPr marL="465138" indent="-2413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2pPr>
      <a:lvl3pPr marL="625475" indent="-1603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3pPr>
      <a:lvl4pPr marL="833438" indent="-2079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4pPr>
      <a:lvl5pPr marL="1027113" indent="-193675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YOC@T-Mobile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owmobileworks.com/indoor-coverag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7634-F3FB-F44C-9C7E-EE4511916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17" y="2112247"/>
            <a:ext cx="6967096" cy="9322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cap="none" dirty="0"/>
              <a:t>Venue Name:</a:t>
            </a:r>
            <a:br>
              <a:rPr lang="en-US" sz="2000" cap="none" dirty="0"/>
            </a:br>
            <a:r>
              <a:rPr lang="en-US" sz="2000" cap="none" dirty="0"/>
              <a:t>Region/Market: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B3940-6408-E148-9F5C-2D39D0C4D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17" y="225991"/>
            <a:ext cx="6977823" cy="47600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TeleGrotesk Next Medium" pitchFamily="2" charset="77"/>
                <a:cs typeface="TeleGrotesk Next Medium" pitchFamily="2" charset="77"/>
              </a:rPr>
              <a:t>Build Your Own Coverage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02D5F5-D8EA-6849-AC77-55684F9AC08D}"/>
              </a:ext>
            </a:extLst>
          </p:cNvPr>
          <p:cNvSpPr txBox="1">
            <a:spLocks/>
          </p:cNvSpPr>
          <p:nvPr/>
        </p:nvSpPr>
        <p:spPr>
          <a:xfrm>
            <a:off x="704417" y="95993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ea typeface="TeleGrotesk Next Medium" pitchFamily="2" charset="77"/>
                <a:cs typeface="TeleGrotesk Next Medium" pitchFamily="2" charset="77"/>
              </a:rPr>
              <a:t>VENUE JUSTIFICATION PACKAGE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CCD20-4D34-1349-A425-6213221292F5}"/>
              </a:ext>
            </a:extLst>
          </p:cNvPr>
          <p:cNvSpPr/>
          <p:nvPr/>
        </p:nvSpPr>
        <p:spPr>
          <a:xfrm>
            <a:off x="704417" y="4042824"/>
            <a:ext cx="209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eleGrotesk Next Medium" pitchFamily="2" charset="77"/>
                <a:cs typeface="TeleGrotesk Next Medium" pitchFamily="2" charset="77"/>
              </a:rPr>
              <a:t>(JP) Template Ver. 6.3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6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5853-989F-9241-890A-1BC830D9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Template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77E2-8D33-0C44-8773-5D0456A0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940483"/>
            <a:ext cx="4408825" cy="4441747"/>
          </a:xfrm>
        </p:spPr>
        <p:txBody>
          <a:bodyPr/>
          <a:lstStyle/>
          <a:p>
            <a:pPr marL="0" indent="0">
              <a:spcAft>
                <a:spcPts val="200"/>
              </a:spcAft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None/>
            </a:pPr>
            <a:r>
              <a:rPr lang="en-US" dirty="0"/>
              <a:t>Template Sections Instructions:</a:t>
            </a:r>
          </a:p>
          <a:p>
            <a:pPr>
              <a:spcAft>
                <a:spcPts val="200"/>
              </a:spcAft>
            </a:pPr>
            <a:r>
              <a:rPr lang="en-US" dirty="0"/>
              <a:t>BYOC PARTNER SECTION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To be completed by BYOC Partner.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Please send to </a:t>
            </a:r>
            <a:r>
              <a:rPr lang="en-US" dirty="0">
                <a:solidFill>
                  <a:srgbClr val="E200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BYOC@T-Mobile.com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6B71-1D10-4C4E-A28B-D7EDA1E15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80AF84-56E6-7A4B-A6AC-D6796B6080ED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FE46F-E042-9144-A664-E3FF3204E96E}"/>
              </a:ext>
            </a:extLst>
          </p:cNvPr>
          <p:cNvSpPr/>
          <p:nvPr/>
        </p:nvSpPr>
        <p:spPr>
          <a:xfrm>
            <a:off x="7027573" y="2310842"/>
            <a:ext cx="4357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dirty="0">
                <a:solidFill>
                  <a:srgbClr val="E20074"/>
                </a:solidFill>
                <a:latin typeface="+mj-lt"/>
              </a:rPr>
              <a:t>Please read: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0074"/>
                </a:solidFill>
              </a:rPr>
              <a:t>This template is required for all BYOC Justification Package.</a:t>
            </a:r>
          </a:p>
          <a:p>
            <a:pPr marL="285750" indent="-28575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0074"/>
                </a:solidFill>
              </a:rPr>
              <a:t>All Markets, Regions, ACS must used this latest BYOC template.</a:t>
            </a:r>
          </a:p>
        </p:txBody>
      </p:sp>
    </p:spTree>
    <p:extLst>
      <p:ext uri="{BB962C8B-B14F-4D97-AF65-F5344CB8AC3E}">
        <p14:creationId xmlns:p14="http://schemas.microsoft.com/office/powerpoint/2010/main" val="101827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Venue Aerial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C75F3D5-3650-CD47-9AF3-C14322EEE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17" y="1960367"/>
            <a:ext cx="4550755" cy="3263041"/>
          </a:xfrm>
          <a:prstGeom prst="rect">
            <a:avLst/>
          </a:prstGeom>
        </p:spPr>
      </p:pic>
      <p:pic>
        <p:nvPicPr>
          <p:cNvPr id="5" name="Picture 2" descr="Image result for the maryland science center">
            <a:extLst>
              <a:ext uri="{FF2B5EF4-FFF2-40B4-BE49-F238E27FC236}">
                <a16:creationId xmlns:a16="http://schemas.microsoft.com/office/drawing/2014/main" id="{83023E09-7C3B-AF4B-A4A7-248E0E89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588" y="1960367"/>
            <a:ext cx="5260975" cy="32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B723D-9D9D-DF4A-8BE4-C0651DA05076}"/>
              </a:ext>
            </a:extLst>
          </p:cNvPr>
          <p:cNvSpPr txBox="1"/>
          <p:nvPr/>
        </p:nvSpPr>
        <p:spPr>
          <a:xfrm rot="19937447">
            <a:off x="3136434" y="2981279"/>
            <a:ext cx="461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otesk Next Medium" pitchFamily="2" charset="77"/>
                <a:ea typeface="TeleGrotesk Next Medium" pitchFamily="2" charset="77"/>
                <a:cs typeface="TeleGrotesk Next Medium" pitchFamily="2" charset="77"/>
              </a:rPr>
              <a:t>EXAMPLE DATA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980FAAC-53E8-9D47-93C7-13940B32B952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</p:spTree>
    <p:extLst>
      <p:ext uri="{BB962C8B-B14F-4D97-AF65-F5344CB8AC3E}">
        <p14:creationId xmlns:p14="http://schemas.microsoft.com/office/powerpoint/2010/main" val="38288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32" y="713771"/>
            <a:ext cx="10921526" cy="476003"/>
          </a:xfrm>
        </p:spPr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Venue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E42730C4-3EC7-5849-A228-070F31774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001610"/>
              </p:ext>
            </p:extLst>
          </p:nvPr>
        </p:nvGraphicFramePr>
        <p:xfrm>
          <a:off x="358832" y="1263649"/>
          <a:ext cx="6365818" cy="528294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3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240">
                <a:tc>
                  <a:txBody>
                    <a:bodyPr/>
                    <a:lstStyle/>
                    <a:p>
                      <a:r>
                        <a:rPr lang="en-US" sz="1200" b="1" dirty="0"/>
                        <a:t>T-Mobile BYOC Partner Entity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2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T-Mobile BYOC Partner POC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79930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r>
                        <a:rPr lang="en-US" sz="1200" b="1" dirty="0"/>
                        <a:t>Contact email/ Phone#: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Legal Venue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Location</a:t>
                      </a:r>
                      <a:r>
                        <a:rPr lang="en-US" sz="1200" b="1" baseline="0" dirty="0"/>
                        <a:t> Address: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59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Overview/Description</a:t>
                      </a:r>
                    </a:p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(please be as descriptive of the venue)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08851"/>
                  </a:ext>
                </a:extLst>
              </a:tr>
              <a:tr h="493732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List tenants in the building: (Required for Commercial/Office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4248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Number of units: (Residential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47825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Venue Exclusivity Rights and Term: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89204"/>
                  </a:ext>
                </a:extLst>
              </a:tr>
              <a:tr h="493732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Neutral Host or T-Mobile Only (provide anchor carrier if neutral Host)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88267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BYOC DAS Owner</a:t>
                      </a:r>
                      <a:r>
                        <a:rPr lang="en-US" sz="1200" b="1" baseline="0" dirty="0"/>
                        <a:t>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46723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Venue Property Mgmt/Landlord Name</a:t>
                      </a:r>
                      <a:endParaRPr lang="en-US" sz="12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08762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Venue Property Mgmt/Landlord Contact Name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Venue Property Mgmt/Landlord Number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49313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Venue Property Mgmt/Landlord Email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24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Venue Property Owned/Leased by DAS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Owned/Leased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CE9C9E83-02D6-DC4A-ACBE-82257DDA5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49168"/>
              </p:ext>
            </p:extLst>
          </p:nvPr>
        </p:nvGraphicFramePr>
        <p:xfrm>
          <a:off x="6914459" y="1263650"/>
          <a:ext cx="4915534" cy="528294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1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950">
                  <a:extLst>
                    <a:ext uri="{9D8B030D-6E8A-4147-A177-3AD203B41FA5}">
                      <a16:colId xmlns:a16="http://schemas.microsoft.com/office/drawing/2014/main" val="2954349948"/>
                    </a:ext>
                  </a:extLst>
                </a:gridCol>
              </a:tblGrid>
              <a:tr h="2988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Category: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(Refer to slide 8)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74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Sub-Category: 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(Refer to slide 8)</a:t>
                      </a:r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82079"/>
                  </a:ext>
                </a:extLst>
              </a:tr>
              <a:tr h="344821">
                <a:tc rowSpan="4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Total venue Size and Capacity: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Total Venue size (Sq. Ft.):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84947"/>
                  </a:ext>
                </a:extLst>
              </a:tr>
              <a:tr h="206893">
                <a:tc vMerge="1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Total Floor 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4663"/>
                  </a:ext>
                </a:extLst>
              </a:tr>
              <a:tr h="344821">
                <a:tc vMerge="1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Current Attendance or Occupancy: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36608"/>
                  </a:ext>
                </a:extLst>
              </a:tr>
              <a:tr h="344821">
                <a:tc vMerge="1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Max. Attendance or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27800"/>
                  </a:ext>
                </a:extLst>
              </a:tr>
              <a:tr h="344821">
                <a:tc rowSpan="3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Coverage Scope/ Planned Coverage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DAS coverage area (Sq. Ft.)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55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#Floor covered by 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24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DAS area occupancy/ Daily Foot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24">
                <a:tc>
                  <a:txBody>
                    <a:bodyPr/>
                    <a:lstStyle/>
                    <a:p>
                      <a:r>
                        <a:rPr lang="en-US" sz="1200" b="1" dirty="0"/>
                        <a:t>Scope of Work: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iBwave Design available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0" dirty="0"/>
                        <a:t>Yes/No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613853"/>
                  </a:ext>
                </a:extLst>
              </a:tr>
              <a:tr h="2923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Benchmark Data available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0" dirty="0"/>
                        <a:t>Yes/No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94751"/>
                  </a:ext>
                </a:extLst>
              </a:tr>
              <a:tr h="2923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Customer Circuit Available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0" dirty="0"/>
                        <a:t>Yes/No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539230"/>
                  </a:ext>
                </a:extLst>
              </a:tr>
              <a:tr h="2923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Venue Circuit Provider Name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99923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106052B7-C03F-D14B-8960-AEB5332CED86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</p:spTree>
    <p:extLst>
      <p:ext uri="{BB962C8B-B14F-4D97-AF65-F5344CB8AC3E}">
        <p14:creationId xmlns:p14="http://schemas.microsoft.com/office/powerpoint/2010/main" val="199784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BYOC DAS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6F2AD-2A18-EE49-B439-69C98344F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" t="923" r="460"/>
          <a:stretch/>
        </p:blipFill>
        <p:spPr>
          <a:xfrm>
            <a:off x="704418" y="1804211"/>
            <a:ext cx="6148870" cy="4050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385DA-67EE-654B-976C-67080E019595}"/>
              </a:ext>
            </a:extLst>
          </p:cNvPr>
          <p:cNvSpPr txBox="1"/>
          <p:nvPr/>
        </p:nvSpPr>
        <p:spPr>
          <a:xfrm rot="19937447">
            <a:off x="1469407" y="3367656"/>
            <a:ext cx="461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otesk Next Medium" pitchFamily="2" charset="77"/>
                <a:ea typeface="TeleGrotesk Next Medium" pitchFamily="2" charset="77"/>
                <a:cs typeface="TeleGrotesk Next Medium" pitchFamily="2" charset="77"/>
              </a:rPr>
              <a:t>EXAMPLE DATA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17384F45-DD19-4E4F-A35D-75E8CE128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74520"/>
              </p:ext>
            </p:extLst>
          </p:nvPr>
        </p:nvGraphicFramePr>
        <p:xfrm>
          <a:off x="7316779" y="1804211"/>
          <a:ext cx="4306470" cy="43891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27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407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Solution Integrator: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28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equipment</a:t>
                      </a:r>
                      <a:r>
                        <a:rPr lang="en-US" sz="1200" b="1" baseline="0" dirty="0"/>
                        <a:t> manufacturer: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r>
                        <a:rPr lang="en-US" sz="1200" b="1" dirty="0"/>
                        <a:t>DAS Head-End</a:t>
                      </a:r>
                      <a:r>
                        <a:rPr lang="en-US" sz="1200" b="1" baseline="0" dirty="0"/>
                        <a:t> (Hub) Type/Model: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r>
                        <a:rPr lang="en-US" sz="1200" b="1" dirty="0"/>
                        <a:t>DAS Remote (Node) Type/Amplifier Output Power: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7">
                <a:tc>
                  <a:txBody>
                    <a:bodyPr/>
                    <a:lstStyle/>
                    <a:p>
                      <a:r>
                        <a:rPr lang="en-US" sz="1200" b="1" dirty="0"/>
                        <a:t>Number of Sector/Zone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22327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Total Number of Remotes</a:t>
                      </a:r>
                      <a:r>
                        <a:rPr lang="en-US" sz="1200" b="1" baseline="0" dirty="0"/>
                        <a:t> (Nodes):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20">
                <a:tc>
                  <a:txBody>
                    <a:bodyPr/>
                    <a:lstStyle/>
                    <a:p>
                      <a:r>
                        <a:rPr lang="en-US" sz="1200" b="1" dirty="0"/>
                        <a:t>Allocated Equipment</a:t>
                      </a:r>
                      <a:r>
                        <a:rPr lang="en-US" sz="1200" b="1" baseline="0" dirty="0"/>
                        <a:t> Room Space for T-Mobile equipment (BTS, Router, back-up battery supply):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49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Allocated Equipment Room Power for T-Mobile (e.g. </a:t>
                      </a:r>
                      <a:r>
                        <a:rPr lang="en-US" sz="1200" b="1" u="none" strike="noStrike" kern="1200" baseline="0" dirty="0"/>
                        <a:t>60 amps @ 208 VAC – 3 phase):</a:t>
                      </a:r>
                      <a:endParaRPr lang="en-US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17">
                <a:tc>
                  <a:txBody>
                    <a:bodyPr/>
                    <a:lstStyle/>
                    <a:p>
                      <a:r>
                        <a:rPr lang="en-US" sz="1200" b="1" dirty="0"/>
                        <a:t>LEC/AAV or Fiber Providers in Head End (if known):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r>
                        <a:rPr lang="en-US" sz="1200" b="1" dirty="0"/>
                        <a:t>5G Enabled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66471"/>
                  </a:ext>
                </a:extLst>
              </a:tr>
            </a:tbl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FA76255-6A73-4942-B0E6-CAEAB6A59066}"/>
              </a:ext>
            </a:extLst>
          </p:cNvPr>
          <p:cNvSpPr txBox="1">
            <a:spLocks/>
          </p:cNvSpPr>
          <p:nvPr/>
        </p:nvSpPr>
        <p:spPr>
          <a:xfrm>
            <a:off x="704417" y="5878154"/>
            <a:ext cx="5054600" cy="382587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65138" indent="-2413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625475" indent="-1603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833438" indent="-2079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027113" indent="-1936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DAS Architectural diagram: Plan/Building Design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4991A39-C157-8044-93E5-83D09222C7ED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</p:spTree>
    <p:extLst>
      <p:ext uri="{BB962C8B-B14F-4D97-AF65-F5344CB8AC3E}">
        <p14:creationId xmlns:p14="http://schemas.microsoft.com/office/powerpoint/2010/main" val="296563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0A3C1E-A300-FB4F-9A51-FB52E4849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006887"/>
              </p:ext>
            </p:extLst>
          </p:nvPr>
        </p:nvGraphicFramePr>
        <p:xfrm>
          <a:off x="704418" y="1804210"/>
          <a:ext cx="10654882" cy="42652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331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</a:t>
                      </a:r>
                      <a:r>
                        <a:rPr lang="en-US" sz="1400" baseline="0" dirty="0"/>
                        <a:t> Sharing for Neutral Host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31"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Explain and document the power sharing for the Neutral Host Design: (To be provided by Design Vendor or Anchor Carrier)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31"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PA Power assignments by Operator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Operator Power Sharing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Power/Remote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Power/Remote (dBm)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Power/Operator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Power/Operator</a:t>
                      </a:r>
                      <a:r>
                        <a:rPr lang="en-US" sz="1100" b="1" baseline="0" dirty="0"/>
                        <a:t> (dBm)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AT&amp;T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VZW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AT&amp;T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VZW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0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700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AT&amp;T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VZW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DAS Remote Power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3E10644-9905-9341-95F9-9EFA03E3F3F4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</p:spTree>
    <p:extLst>
      <p:ext uri="{BB962C8B-B14F-4D97-AF65-F5344CB8AC3E}">
        <p14:creationId xmlns:p14="http://schemas.microsoft.com/office/powerpoint/2010/main" val="171641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17" y="788552"/>
            <a:ext cx="10921526" cy="577716"/>
          </a:xfrm>
        </p:spPr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Anticipated Costs for T-Mobile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488C717-5DC6-5843-80ED-225E815BA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03141"/>
              </p:ext>
            </p:extLst>
          </p:nvPr>
        </p:nvGraphicFramePr>
        <p:xfrm>
          <a:off x="1017988" y="2346591"/>
          <a:ext cx="3902220" cy="12134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66">
                <a:tc gridSpan="2"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DAS Preliminary Proposal Cost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6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Capital Contribution: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$0</a:t>
                      </a:r>
                      <a:r>
                        <a:rPr lang="en-US" sz="1200" b="0" baseline="0" dirty="0">
                          <a:latin typeface="+mn-lt"/>
                        </a:rPr>
                        <a:t> for BYOC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6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Monthly Rent: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$0 for BYOC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6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Monthly Maintenance**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$0 for BYOC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9FEA94-C2E5-2946-8858-A15647A23A1B}"/>
              </a:ext>
            </a:extLst>
          </p:cNvPr>
          <p:cNvSpPr/>
          <p:nvPr/>
        </p:nvSpPr>
        <p:spPr>
          <a:xfrm>
            <a:off x="903692" y="3634600"/>
            <a:ext cx="4508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i="1" dirty="0">
                <a:solidFill>
                  <a:srgbClr val="404040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**MRC for maintenance must be reviewed by Site Development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722B0-904C-0746-88F4-6341CAF291A9}"/>
              </a:ext>
            </a:extLst>
          </p:cNvPr>
          <p:cNvSpPr txBox="1"/>
          <p:nvPr/>
        </p:nvSpPr>
        <p:spPr>
          <a:xfrm>
            <a:off x="621867" y="1441049"/>
            <a:ext cx="4508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Please review and confirm below. All BYOC intake must have $0 Capital Contribution and $0 Monthly Rent.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042C8-DFB3-5D46-99C6-45724AEEBFB7}"/>
              </a:ext>
            </a:extLst>
          </p:cNvPr>
          <p:cNvSpPr txBox="1"/>
          <p:nvPr/>
        </p:nvSpPr>
        <p:spPr>
          <a:xfrm>
            <a:off x="5700776" y="1441049"/>
            <a:ext cx="429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Please review and confirm below. All BYOC intake must meet below operational expense requirements.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DCE5C3B7-7E12-A743-8DC5-545F1BC31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53766"/>
              </p:ext>
            </p:extLst>
          </p:nvPr>
        </p:nvGraphicFramePr>
        <p:xfrm>
          <a:off x="6094412" y="2346591"/>
          <a:ext cx="4508607" cy="2651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6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Operational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BYOC 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r>
                        <a:rPr lang="en-US" sz="1200" dirty="0"/>
                        <a:t>Backhaul (T-Mobile)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BTS/Repeater Repair &amp; Maintenance (T-Mobile)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Equipment Room Maintenance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Power/Utility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Monitoring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Equipment Repair &amp; Maintenance 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Personal Property Taxes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Remote Unit Power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Subtitle 2">
            <a:extLst>
              <a:ext uri="{FF2B5EF4-FFF2-40B4-BE49-F238E27FC236}">
                <a16:creationId xmlns:a16="http://schemas.microsoft.com/office/drawing/2014/main" id="{AA0AAFAE-EC95-3446-8EDD-BC9450173ABF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775D56-2A7B-44D0-9F9D-D3EDD969CBC1}"/>
              </a:ext>
            </a:extLst>
          </p:cNvPr>
          <p:cNvSpPr txBox="1"/>
          <p:nvPr/>
        </p:nvSpPr>
        <p:spPr>
          <a:xfrm>
            <a:off x="621867" y="3986144"/>
            <a:ext cx="464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Please note that you have options with BYOC. Please indicate which model you are pursuing for this Venue BYOC Opportunity.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90528-97C5-4D49-A9D1-E3B2E9A92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02748"/>
              </p:ext>
            </p:extLst>
          </p:nvPr>
        </p:nvGraphicFramePr>
        <p:xfrm>
          <a:off x="1017988" y="4891686"/>
          <a:ext cx="3839627" cy="164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62060">
                  <a:extLst>
                    <a:ext uri="{9D8B030D-6E8A-4147-A177-3AD203B41FA5}">
                      <a16:colId xmlns:a16="http://schemas.microsoft.com/office/drawing/2014/main" val="1761497938"/>
                    </a:ext>
                  </a:extLst>
                </a:gridCol>
                <a:gridCol w="777567">
                  <a:extLst>
                    <a:ext uri="{9D8B030D-6E8A-4147-A177-3AD203B41FA5}">
                      <a16:colId xmlns:a16="http://schemas.microsoft.com/office/drawing/2014/main" val="291008991"/>
                    </a:ext>
                  </a:extLst>
                </a:gridCol>
              </a:tblGrid>
              <a:tr h="2696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Option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T-Mobile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0022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BYOC Express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55152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BYOC Hybrid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87928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BYOC 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7514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Passpoint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202757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CBRS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92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0149169-6116-4A81-BCD3-A7F8C364461A}"/>
              </a:ext>
            </a:extLst>
          </p:cNvPr>
          <p:cNvSpPr txBox="1"/>
          <p:nvPr/>
        </p:nvSpPr>
        <p:spPr>
          <a:xfrm>
            <a:off x="5097199" y="6216750"/>
            <a:ext cx="6108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How Mobile Works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304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T-Mobile Venue Category and Sub-category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C1C8F-F506-404F-BA62-F4A545C0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8" y="1804212"/>
            <a:ext cx="8995764" cy="2216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26647-A8C4-384C-92D6-7A52F30A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17" y="4222018"/>
            <a:ext cx="8995764" cy="1618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B9399-DAF2-C447-8D9A-59CB2818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207" y="1804212"/>
            <a:ext cx="1228725" cy="4000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1CDA0A-73C7-4A43-8D51-9329A347A094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</p:spTree>
    <p:extLst>
      <p:ext uri="{BB962C8B-B14F-4D97-AF65-F5344CB8AC3E}">
        <p14:creationId xmlns:p14="http://schemas.microsoft.com/office/powerpoint/2010/main" val="95535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B2b Sales Inputs: </a:t>
            </a:r>
            <a:r>
              <a:rPr lang="en-US" dirty="0"/>
              <a:t>@Work Account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9BA9A8A-AB16-BC4F-934D-1C77D45E8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264262"/>
              </p:ext>
            </p:extLst>
          </p:nvPr>
        </p:nvGraphicFramePr>
        <p:xfrm>
          <a:off x="704417" y="1804211"/>
          <a:ext cx="5177909" cy="42824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38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Name of Account Manager/Sales Representative: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Account/Customer Full Legal Entity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Account</a:t>
                      </a:r>
                      <a:r>
                        <a:rPr lang="en-US" sz="1100" b="1" baseline="0" dirty="0"/>
                        <a:t> BANs# (provide all opened BAN#):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Customer Contact Name</a:t>
                      </a:r>
                      <a:r>
                        <a:rPr lang="en-US" sz="1100" b="1" baseline="0" dirty="0"/>
                        <a:t> &amp; phone number</a:t>
                      </a:r>
                      <a:r>
                        <a:rPr lang="en-US" sz="11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@Work Sales Engineer contact</a:t>
                      </a:r>
                      <a:r>
                        <a:rPr lang="en-US" sz="1100" b="1" baseline="0" dirty="0"/>
                        <a:t>: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@</a:t>
                      </a:r>
                      <a:r>
                        <a:rPr lang="en-US" sz="1100" b="1" kern="1200" noProof="0" dirty="0"/>
                        <a:t>Work</a:t>
                      </a: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100" b="1" kern="1200" noProof="0" dirty="0"/>
                        <a:t>Account</a:t>
                      </a: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100" b="1" kern="1200" noProof="0" dirty="0"/>
                        <a:t>Status: (Prospect,</a:t>
                      </a:r>
                      <a:r>
                        <a:rPr lang="en-US" sz="1100" b="1" kern="1200" baseline="0" noProof="0" dirty="0"/>
                        <a:t> Active-Customer, Customer retention)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Current Total Lines in account: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Current Account MRC: (EIP not included, Service revenue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Current Account In-building Coverage Budget: (3x MRC)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Potential line add: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Potential MRC increase: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Potential </a:t>
                      </a:r>
                      <a:r>
                        <a:rPr lang="en-US" sz="1100" b="1" dirty="0" err="1"/>
                        <a:t>iBC</a:t>
                      </a:r>
                      <a:r>
                        <a:rPr lang="en-US" sz="1100" b="1" dirty="0"/>
                        <a:t> Budget increase: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060567A6-F72C-6C49-974C-F6F857A87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799167"/>
              </p:ext>
            </p:extLst>
          </p:nvPr>
        </p:nvGraphicFramePr>
        <p:xfrm>
          <a:off x="6306500" y="1804211"/>
          <a:ext cx="5250762" cy="42824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18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061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Description of the need for new or improved coverage/capacity at this location; what are the problems or limitations of current service.</a:t>
                      </a:r>
                    </a:p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Please provide any alignment with Sales,</a:t>
                      </a:r>
                      <a:r>
                        <a:rPr lang="en-US" sz="1100" b="1" kern="1200" baseline="0" dirty="0">
                          <a:effectLst/>
                        </a:rPr>
                        <a:t> with relevant B2B sales information including total corporate liable lines as well as individual liable lines.</a:t>
                      </a:r>
                      <a:endParaRPr lang="en-US" sz="11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Describe</a:t>
                      </a:r>
                      <a:r>
                        <a:rPr lang="en-US" sz="1100" b="1" kern="1200" baseline="0" dirty="0">
                          <a:effectLst/>
                        </a:rPr>
                        <a:t> the potential of customer adds/customer satisfaction.</a:t>
                      </a:r>
                      <a:endParaRPr lang="en-US" sz="11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/>
                        <a:t>Provide a clear description of what is needed.</a:t>
                      </a:r>
                    </a:p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844A6CA0-1B6A-6D48-8999-7D6F70FD90DF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6.3</a:t>
            </a:r>
          </a:p>
        </p:txBody>
      </p:sp>
    </p:spTree>
    <p:extLst>
      <p:ext uri="{BB962C8B-B14F-4D97-AF65-F5344CB8AC3E}">
        <p14:creationId xmlns:p14="http://schemas.microsoft.com/office/powerpoint/2010/main" val="71095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obi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0074"/>
      </a:accent1>
      <a:accent2>
        <a:srgbClr val="000000"/>
      </a:accent2>
      <a:accent3>
        <a:srgbClr val="9A9CA0"/>
      </a:accent3>
      <a:accent4>
        <a:srgbClr val="E20074"/>
      </a:accent4>
      <a:accent5>
        <a:srgbClr val="000000"/>
      </a:accent5>
      <a:accent6>
        <a:srgbClr val="9A9CA0"/>
      </a:accent6>
      <a:hlink>
        <a:srgbClr val="000000"/>
      </a:hlink>
      <a:folHlink>
        <a:srgbClr val="000000"/>
      </a:folHlink>
    </a:clrScheme>
    <a:fontScheme name="TMO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944</Words>
  <Application>Microsoft Office PowerPoint</Application>
  <PresentationFormat>Custom</PresentationFormat>
  <Paragraphs>166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Tele-GroteskNor</vt:lpstr>
      <vt:lpstr>TeleGrotesk Next Ultra</vt:lpstr>
      <vt:lpstr>TeleGrotesk Next</vt:lpstr>
      <vt:lpstr>Arial</vt:lpstr>
      <vt:lpstr>Calibri</vt:lpstr>
      <vt:lpstr>TeleGrotesk Next Medium</vt:lpstr>
      <vt:lpstr>Office Theme</vt:lpstr>
      <vt:lpstr>Venue Name: Region/Market:</vt:lpstr>
      <vt:lpstr>BYOC Template Instructions</vt:lpstr>
      <vt:lpstr>BYOC Partner Inputs: Venue Aerial Map</vt:lpstr>
      <vt:lpstr>BYOC Partner Inputs: Venue Information</vt:lpstr>
      <vt:lpstr>BYOC Partner Inputs: BYOC DAS System</vt:lpstr>
      <vt:lpstr>BYOC Partner Inputs: DAS Remote Power Sharing</vt:lpstr>
      <vt:lpstr>BYOC Partner Inputs: Anticipated Costs for T-Mobile</vt:lpstr>
      <vt:lpstr>T-Mobile Venue Category and Sub-category</vt:lpstr>
      <vt:lpstr>B2b Sales Inputs: @Work Account Information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Dobberstein, Anessa</cp:lastModifiedBy>
  <cp:revision>200</cp:revision>
  <cp:lastPrinted>2016-05-25T19:32:39Z</cp:lastPrinted>
  <dcterms:created xsi:type="dcterms:W3CDTF">2016-01-19T19:39:17Z</dcterms:created>
  <dcterms:modified xsi:type="dcterms:W3CDTF">2022-06-23T18:19:33Z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f72c41-31f4-4d40-a6d0-808117dc4d77_Enabled">
    <vt:lpwstr>true</vt:lpwstr>
  </property>
  <property fmtid="{D5CDD505-2E9C-101B-9397-08002B2CF9AE}" pid="3" name="MSIP_Label_7af72c41-31f4-4d40-a6d0-808117dc4d77_SetDate">
    <vt:lpwstr>2022-06-21T14:28:07Z</vt:lpwstr>
  </property>
  <property fmtid="{D5CDD505-2E9C-101B-9397-08002B2CF9AE}" pid="4" name="MSIP_Label_7af72c41-31f4-4d40-a6d0-808117dc4d77_Method">
    <vt:lpwstr>Standard</vt:lpwstr>
  </property>
  <property fmtid="{D5CDD505-2E9C-101B-9397-08002B2CF9AE}" pid="5" name="MSIP_Label_7af72c41-31f4-4d40-a6d0-808117dc4d77_Name">
    <vt:lpwstr>TMO - Internal</vt:lpwstr>
  </property>
  <property fmtid="{D5CDD505-2E9C-101B-9397-08002B2CF9AE}" pid="6" name="MSIP_Label_7af72c41-31f4-4d40-a6d0-808117dc4d77_SiteId">
    <vt:lpwstr>be0f980b-dd99-4b19-bd7b-bc71a09b026c</vt:lpwstr>
  </property>
  <property fmtid="{D5CDD505-2E9C-101B-9397-08002B2CF9AE}" pid="7" name="MSIP_Label_7af72c41-31f4-4d40-a6d0-808117dc4d77_ActionId">
    <vt:lpwstr>9e061f69-2451-4fc9-bd73-c65e4b85bad0</vt:lpwstr>
  </property>
  <property fmtid="{D5CDD505-2E9C-101B-9397-08002B2CF9AE}" pid="8" name="MSIP_Label_7af72c41-31f4-4d40-a6d0-808117dc4d77_ContentBits">
    <vt:lpwstr>0</vt:lpwstr>
  </property>
</Properties>
</file>